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3.jpg>
</file>

<file path=ppt/media/image14.jpg>
</file>

<file path=ppt/media/image15.jpg>
</file>

<file path=ppt/media/image16.png>
</file>

<file path=ppt/media/image17.jpg>
</file>

<file path=ppt/media/image18.jpg>
</file>

<file path=ppt/media/image19.gif>
</file>

<file path=ppt/media/image2.png>
</file>

<file path=ppt/media/image20.png>
</file>

<file path=ppt/media/image21.png>
</file>

<file path=ppt/media/image22.png>
</file>

<file path=ppt/media/image3.gif>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7289050e1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7289050e1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7289050e1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7289050e1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7289050e1b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7289050e1b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e180e4a9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e180e4a9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7289050e1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7289050e1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7289050e1b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7289050e1b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1.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1.jpg"/><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13.jpg"/><Relationship Id="rId4" Type="http://schemas.openxmlformats.org/officeDocument/2006/relationships/image" Target="../media/image17.jpg"/><Relationship Id="rId5" Type="http://schemas.openxmlformats.org/officeDocument/2006/relationships/image" Target="../media/image1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image" Target="../media/image3.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1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Component Detail" id="136" name="Google Shape;136;p17"/>
          <p:cNvPicPr preferRelativeResize="0"/>
          <p:nvPr/>
        </p:nvPicPr>
        <p:blipFill rotWithShape="1">
          <a:blip r:embed="rId4">
            <a:alphaModFix/>
          </a:blip>
          <a:srcRect b="20500" l="0" r="0" t="3655"/>
          <a:stretch/>
        </p:blipFill>
        <p:spPr>
          <a:xfrm>
            <a:off x="5181200" y="1645500"/>
            <a:ext cx="3471224" cy="1974601"/>
          </a:xfrm>
          <a:prstGeom prst="rect">
            <a:avLst/>
          </a:prstGeom>
          <a:noFill/>
          <a:ln>
            <a:noFill/>
          </a:ln>
        </p:spPr>
      </p:pic>
      <p:pic>
        <p:nvPicPr>
          <p:cNvPr descr="Portrait-oriented black smaptphone" id="137" name="Google Shape;137;p17"/>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138" name="Google Shape;138;p17"/>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50">
                <a:solidFill>
                  <a:srgbClr val="000000"/>
                </a:solidFill>
                <a:highlight>
                  <a:srgbClr val="F2F2F2"/>
                </a:highlight>
                <a:latin typeface="Arial"/>
                <a:ea typeface="Arial"/>
                <a:cs typeface="Arial"/>
                <a:sym typeface="Arial"/>
              </a:rPr>
              <a:t>Project</a:t>
            </a:r>
            <a:endParaRPr sz="3050">
              <a:solidFill>
                <a:srgbClr val="000000"/>
              </a:solidFill>
              <a:highlight>
                <a:srgbClr val="F2F2F2"/>
              </a:highlight>
              <a:latin typeface="Arial"/>
              <a:ea typeface="Arial"/>
              <a:cs typeface="Arial"/>
              <a:sym typeface="Arial"/>
            </a:endParaRPr>
          </a:p>
          <a:p>
            <a:pPr indent="0" lvl="0" marL="0" rtl="0" algn="l">
              <a:spcBef>
                <a:spcPts val="0"/>
              </a:spcBef>
              <a:spcAft>
                <a:spcPts val="0"/>
              </a:spcAft>
              <a:buNone/>
            </a:pPr>
            <a:r>
              <a:rPr lang="en" sz="3050">
                <a:solidFill>
                  <a:srgbClr val="000000"/>
                </a:solidFill>
                <a:highlight>
                  <a:srgbClr val="F2F2F2"/>
                </a:highlight>
                <a:latin typeface="Arial"/>
                <a:ea typeface="Arial"/>
                <a:cs typeface="Arial"/>
                <a:sym typeface="Arial"/>
              </a:rPr>
              <a:t>Mental Wellness Companion</a:t>
            </a:r>
            <a:endParaRPr sz="5800"/>
          </a:p>
        </p:txBody>
      </p:sp>
      <p:sp>
        <p:nvSpPr>
          <p:cNvPr id="139" name="Google Shape;139;p17"/>
          <p:cNvSpPr txBox="1"/>
          <p:nvPr>
            <p:ph idx="1" type="subTitle"/>
          </p:nvPr>
        </p:nvSpPr>
        <p:spPr>
          <a:xfrm>
            <a:off x="729600" y="292175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Presented by:</a:t>
            </a:r>
            <a:endParaRPr/>
          </a:p>
          <a:p>
            <a:pPr indent="0" lvl="0" marL="0" rtl="0" algn="l">
              <a:spcBef>
                <a:spcPts val="0"/>
              </a:spcBef>
              <a:spcAft>
                <a:spcPts val="0"/>
              </a:spcAft>
              <a:buNone/>
            </a:pPr>
            <a:r>
              <a:rPr lang="en"/>
              <a:t>Shreya Garg 21csu457</a:t>
            </a:r>
            <a:endParaRPr/>
          </a:p>
          <a:p>
            <a:pPr indent="0" lvl="0" marL="0" rtl="0" algn="l">
              <a:spcBef>
                <a:spcPts val="0"/>
              </a:spcBef>
              <a:spcAft>
                <a:spcPts val="0"/>
              </a:spcAft>
              <a:buNone/>
            </a:pPr>
            <a:r>
              <a:rPr lang="en"/>
              <a:t>Ritika Gupta 21csu362</a:t>
            </a:r>
            <a:endParaRPr/>
          </a:p>
        </p:txBody>
      </p:sp>
      <p:pic>
        <p:nvPicPr>
          <p:cNvPr descr="Mobile View" id="140" name="Google Shape;140;p17"/>
          <p:cNvPicPr preferRelativeResize="0"/>
          <p:nvPr/>
        </p:nvPicPr>
        <p:blipFill rotWithShape="1">
          <a:blip r:embed="rId6">
            <a:alphaModFix/>
          </a:blip>
          <a:srcRect b="16352" l="-384" r="23473" t="0"/>
          <a:stretch/>
        </p:blipFill>
        <p:spPr>
          <a:xfrm>
            <a:off x="8271300" y="2337575"/>
            <a:ext cx="872700" cy="18375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6"/>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203" name="Google Shape;203;p26"/>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sz="3000"/>
          </a:p>
          <a:p>
            <a:pPr indent="0" lvl="0" marL="0" rtl="0" algn="l">
              <a:spcBef>
                <a:spcPts val="0"/>
              </a:spcBef>
              <a:spcAft>
                <a:spcPts val="0"/>
              </a:spcAft>
              <a:buNone/>
            </a:pPr>
            <a:r>
              <a:rPr b="0" lang="en"/>
              <a:t> </a:t>
            </a:r>
            <a:r>
              <a:rPr b="0" lang="en"/>
              <a:t>Journaling</a:t>
            </a:r>
            <a:endParaRPr b="0" sz="3000"/>
          </a:p>
        </p:txBody>
      </p:sp>
      <p:sp>
        <p:nvSpPr>
          <p:cNvPr id="204" name="Google Shape;204;p26"/>
          <p:cNvSpPr txBox="1"/>
          <p:nvPr>
            <p:ph idx="1" type="subTitle"/>
          </p:nvPr>
        </p:nvSpPr>
        <p:spPr>
          <a:xfrm>
            <a:off x="724950" y="3313925"/>
            <a:ext cx="3374400" cy="1152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Journal screen with a floating action button for new entries (journal_screen.dart).</a:t>
            </a:r>
            <a:endParaRPr sz="1300"/>
          </a:p>
          <a:p>
            <a:pPr indent="0" lvl="0" marL="0" rtl="0" algn="l">
              <a:lnSpc>
                <a:spcPct val="115000"/>
              </a:lnSpc>
              <a:spcBef>
                <a:spcPts val="1000"/>
              </a:spcBef>
              <a:spcAft>
                <a:spcPts val="0"/>
              </a:spcAft>
              <a:buNone/>
            </a:pPr>
            <a:r>
              <a:rPr lang="en" sz="1300"/>
              <a:t>Also Display of previous journals and delete functionality</a:t>
            </a:r>
            <a:endParaRPr sz="1300"/>
          </a:p>
          <a:p>
            <a:pPr indent="0" lvl="0" marL="0" rtl="0" algn="l">
              <a:lnSpc>
                <a:spcPct val="115000"/>
              </a:lnSpc>
              <a:spcBef>
                <a:spcPts val="1000"/>
              </a:spcBef>
              <a:spcAft>
                <a:spcPts val="1000"/>
              </a:spcAft>
              <a:buNone/>
            </a:pPr>
            <a:r>
              <a:t/>
            </a:r>
            <a:endParaRPr sz="1300"/>
          </a:p>
        </p:txBody>
      </p:sp>
      <p:pic>
        <p:nvPicPr>
          <p:cNvPr id="205" name="Google Shape;205;p26"/>
          <p:cNvPicPr preferRelativeResize="0"/>
          <p:nvPr/>
        </p:nvPicPr>
        <p:blipFill>
          <a:blip r:embed="rId3">
            <a:alphaModFix/>
          </a:blip>
          <a:stretch>
            <a:fillRect/>
          </a:stretch>
        </p:blipFill>
        <p:spPr>
          <a:xfrm>
            <a:off x="4358275" y="0"/>
            <a:ext cx="2689299" cy="5143499"/>
          </a:xfrm>
          <a:prstGeom prst="rect">
            <a:avLst/>
          </a:prstGeom>
          <a:noFill/>
          <a:ln>
            <a:noFill/>
          </a:ln>
        </p:spPr>
      </p:pic>
      <p:pic>
        <p:nvPicPr>
          <p:cNvPr id="206" name="Google Shape;206;p26"/>
          <p:cNvPicPr preferRelativeResize="0"/>
          <p:nvPr/>
        </p:nvPicPr>
        <p:blipFill>
          <a:blip r:embed="rId4">
            <a:alphaModFix/>
          </a:blip>
          <a:stretch>
            <a:fillRect/>
          </a:stretch>
        </p:blipFill>
        <p:spPr>
          <a:xfrm>
            <a:off x="6584672" y="0"/>
            <a:ext cx="2651406"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7"/>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212" name="Google Shape;212;p2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sz="3000"/>
          </a:p>
          <a:p>
            <a:pPr indent="0" lvl="0" marL="0" rtl="0" algn="l">
              <a:spcBef>
                <a:spcPts val="0"/>
              </a:spcBef>
              <a:spcAft>
                <a:spcPts val="0"/>
              </a:spcAft>
              <a:buNone/>
            </a:pPr>
            <a:r>
              <a:rPr b="0" lang="en"/>
              <a:t> </a:t>
            </a:r>
            <a:r>
              <a:rPr b="0" lang="en"/>
              <a:t>Reminders</a:t>
            </a:r>
            <a:endParaRPr b="0" sz="3000"/>
          </a:p>
        </p:txBody>
      </p:sp>
      <p:sp>
        <p:nvSpPr>
          <p:cNvPr id="213" name="Google Shape;213;p27"/>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Viewing and adding reminders with date and time (reminder_screen.dart, add_reminder_screen.dart).</a:t>
            </a:r>
            <a:endParaRPr sz="1300"/>
          </a:p>
        </p:txBody>
      </p:sp>
      <p:pic>
        <p:nvPicPr>
          <p:cNvPr id="214" name="Google Shape;214;p27"/>
          <p:cNvPicPr preferRelativeResize="0"/>
          <p:nvPr/>
        </p:nvPicPr>
        <p:blipFill>
          <a:blip r:embed="rId3">
            <a:alphaModFix/>
          </a:blip>
          <a:stretch>
            <a:fillRect/>
          </a:stretch>
        </p:blipFill>
        <p:spPr>
          <a:xfrm>
            <a:off x="4282274" y="0"/>
            <a:ext cx="2645553" cy="5143500"/>
          </a:xfrm>
          <a:prstGeom prst="rect">
            <a:avLst/>
          </a:prstGeom>
          <a:noFill/>
          <a:ln>
            <a:noFill/>
          </a:ln>
        </p:spPr>
      </p:pic>
      <p:pic>
        <p:nvPicPr>
          <p:cNvPr id="215" name="Google Shape;215;p27"/>
          <p:cNvPicPr preferRelativeResize="0"/>
          <p:nvPr/>
        </p:nvPicPr>
        <p:blipFill>
          <a:blip r:embed="rId4">
            <a:alphaModFix/>
          </a:blip>
          <a:stretch>
            <a:fillRect/>
          </a:stretch>
        </p:blipFill>
        <p:spPr>
          <a:xfrm>
            <a:off x="6561786" y="0"/>
            <a:ext cx="2653978" cy="51434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8"/>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221" name="Google Shape;221;p28"/>
          <p:cNvSpPr txBox="1"/>
          <p:nvPr>
            <p:ph type="title"/>
          </p:nvPr>
        </p:nvSpPr>
        <p:spPr>
          <a:xfrm>
            <a:off x="77550" y="1352625"/>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sz="3000"/>
          </a:p>
          <a:p>
            <a:pPr indent="0" lvl="0" marL="0" rtl="0" algn="l">
              <a:spcBef>
                <a:spcPts val="0"/>
              </a:spcBef>
              <a:spcAft>
                <a:spcPts val="0"/>
              </a:spcAft>
              <a:buNone/>
            </a:pPr>
            <a:r>
              <a:rPr b="0" lang="en"/>
              <a:t>Exercise</a:t>
            </a:r>
            <a:endParaRPr b="0" sz="3000"/>
          </a:p>
        </p:txBody>
      </p:sp>
      <p:sp>
        <p:nvSpPr>
          <p:cNvPr id="222" name="Google Shape;222;p28"/>
          <p:cNvSpPr txBox="1"/>
          <p:nvPr>
            <p:ph idx="1" type="subTitle"/>
          </p:nvPr>
        </p:nvSpPr>
        <p:spPr>
          <a:xfrm>
            <a:off x="77550" y="2846350"/>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Guided breathing exercise with animated cycle </a:t>
            </a:r>
            <a:r>
              <a:rPr lang="en" sz="1300"/>
              <a:t>along</a:t>
            </a:r>
            <a:r>
              <a:rPr lang="en" sz="1300"/>
              <a:t> with physical exercises </a:t>
            </a:r>
            <a:endParaRPr sz="1300"/>
          </a:p>
        </p:txBody>
      </p:sp>
      <p:pic>
        <p:nvPicPr>
          <p:cNvPr id="223" name="Google Shape;223;p28"/>
          <p:cNvPicPr preferRelativeResize="0"/>
          <p:nvPr/>
        </p:nvPicPr>
        <p:blipFill>
          <a:blip r:embed="rId3">
            <a:alphaModFix/>
          </a:blip>
          <a:stretch>
            <a:fillRect/>
          </a:stretch>
        </p:blipFill>
        <p:spPr>
          <a:xfrm>
            <a:off x="3506757" y="0"/>
            <a:ext cx="2662785" cy="5143500"/>
          </a:xfrm>
          <a:prstGeom prst="rect">
            <a:avLst/>
          </a:prstGeom>
          <a:noFill/>
          <a:ln>
            <a:noFill/>
          </a:ln>
        </p:spPr>
      </p:pic>
      <p:pic>
        <p:nvPicPr>
          <p:cNvPr id="224" name="Google Shape;224;p28"/>
          <p:cNvPicPr preferRelativeResize="0"/>
          <p:nvPr/>
        </p:nvPicPr>
        <p:blipFill>
          <a:blip r:embed="rId4">
            <a:alphaModFix/>
          </a:blip>
          <a:stretch>
            <a:fillRect/>
          </a:stretch>
        </p:blipFill>
        <p:spPr>
          <a:xfrm>
            <a:off x="5381393" y="0"/>
            <a:ext cx="2699064" cy="5143499"/>
          </a:xfrm>
          <a:prstGeom prst="rect">
            <a:avLst/>
          </a:prstGeom>
          <a:noFill/>
          <a:ln>
            <a:noFill/>
          </a:ln>
        </p:spPr>
      </p:pic>
      <p:pic>
        <p:nvPicPr>
          <p:cNvPr id="225" name="Google Shape;225;p28"/>
          <p:cNvPicPr preferRelativeResize="0"/>
          <p:nvPr/>
        </p:nvPicPr>
        <p:blipFill>
          <a:blip r:embed="rId5">
            <a:alphaModFix/>
          </a:blip>
          <a:stretch>
            <a:fillRect/>
          </a:stretch>
        </p:blipFill>
        <p:spPr>
          <a:xfrm>
            <a:off x="7496345" y="0"/>
            <a:ext cx="267736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b="1" lang="en" sz="1100">
                <a:solidFill>
                  <a:srgbClr val="000000"/>
                </a:solidFill>
                <a:latin typeface="Arial"/>
                <a:ea typeface="Arial"/>
                <a:cs typeface="Arial"/>
                <a:sym typeface="Arial"/>
              </a:rPr>
              <a:t>Integration:</a:t>
            </a:r>
            <a:r>
              <a:rPr lang="en" sz="1100">
                <a:solidFill>
                  <a:srgbClr val="000000"/>
                </a:solidFill>
                <a:latin typeface="Arial"/>
                <a:ea typeface="Arial"/>
                <a:cs typeface="Arial"/>
                <a:sym typeface="Arial"/>
              </a:rPr>
              <a:t> More mental health resources and APIs.</a:t>
            </a:r>
            <a:endParaRPr sz="1100">
              <a:solidFill>
                <a:srgbClr val="000000"/>
              </a:solidFill>
              <a:latin typeface="Arial"/>
              <a:ea typeface="Arial"/>
              <a:cs typeface="Arial"/>
              <a:sym typeface="Arial"/>
            </a:endParaRPr>
          </a:p>
          <a:p>
            <a:pPr indent="-311150" lvl="0" marL="457200" rtl="0" algn="l">
              <a:spcBef>
                <a:spcPts val="1000"/>
              </a:spcBef>
              <a:spcAft>
                <a:spcPts val="0"/>
              </a:spcAft>
              <a:buSzPts val="1300"/>
              <a:buChar char="➔"/>
            </a:pPr>
            <a:r>
              <a:rPr b="1" lang="en" sz="1100">
                <a:solidFill>
                  <a:srgbClr val="000000"/>
                </a:solidFill>
                <a:latin typeface="Arial"/>
                <a:ea typeface="Arial"/>
                <a:cs typeface="Arial"/>
                <a:sym typeface="Arial"/>
              </a:rPr>
              <a:t>Analytics:</a:t>
            </a:r>
            <a:r>
              <a:rPr lang="en" sz="1100">
                <a:solidFill>
                  <a:srgbClr val="000000"/>
                </a:solidFill>
                <a:latin typeface="Arial"/>
                <a:ea typeface="Arial"/>
                <a:cs typeface="Arial"/>
                <a:sym typeface="Arial"/>
              </a:rPr>
              <a:t> Enhanced user data analytics for personalized recommendations.</a:t>
            </a:r>
            <a:endParaRPr sz="1100">
              <a:solidFill>
                <a:srgbClr val="000000"/>
              </a:solidFill>
              <a:latin typeface="Arial"/>
              <a:ea typeface="Arial"/>
              <a:cs typeface="Arial"/>
              <a:sym typeface="Arial"/>
            </a:endParaRPr>
          </a:p>
          <a:p>
            <a:pPr indent="-311150" lvl="0" marL="457200" rtl="0" algn="l">
              <a:spcBef>
                <a:spcPts val="1000"/>
              </a:spcBef>
              <a:spcAft>
                <a:spcPts val="0"/>
              </a:spcAft>
              <a:buSzPts val="1300"/>
              <a:buChar char="➔"/>
            </a:pPr>
            <a:r>
              <a:rPr b="1" lang="en" sz="1100">
                <a:solidFill>
                  <a:srgbClr val="000000"/>
                </a:solidFill>
                <a:latin typeface="Arial"/>
                <a:ea typeface="Arial"/>
                <a:cs typeface="Arial"/>
                <a:sym typeface="Arial"/>
              </a:rPr>
              <a:t>Community:</a:t>
            </a:r>
            <a:r>
              <a:rPr lang="en" sz="1100">
                <a:solidFill>
                  <a:srgbClr val="000000"/>
                </a:solidFill>
                <a:latin typeface="Arial"/>
                <a:ea typeface="Arial"/>
                <a:cs typeface="Arial"/>
                <a:sym typeface="Arial"/>
              </a:rPr>
              <a:t> Features for user interaction and support.</a:t>
            </a:r>
            <a:endParaRPr sz="1100">
              <a:solidFill>
                <a:srgbClr val="000000"/>
              </a:solidFill>
              <a:latin typeface="Arial"/>
              <a:ea typeface="Arial"/>
              <a:cs typeface="Arial"/>
              <a:sym typeface="Arial"/>
            </a:endParaRPr>
          </a:p>
          <a:p>
            <a:pPr indent="-311150" lvl="0" marL="457200" rtl="0" algn="l">
              <a:spcBef>
                <a:spcPts val="1000"/>
              </a:spcBef>
              <a:spcAft>
                <a:spcPts val="0"/>
              </a:spcAft>
              <a:buSzPts val="1300"/>
              <a:buChar char="➔"/>
            </a:pPr>
            <a:r>
              <a:rPr b="1" lang="en" sz="1100">
                <a:solidFill>
                  <a:srgbClr val="000000"/>
                </a:solidFill>
                <a:latin typeface="Arial"/>
                <a:ea typeface="Arial"/>
                <a:cs typeface="Arial"/>
                <a:sym typeface="Arial"/>
              </a:rPr>
              <a:t>Localization:</a:t>
            </a:r>
            <a:r>
              <a:rPr lang="en" sz="1100">
                <a:solidFill>
                  <a:srgbClr val="000000"/>
                </a:solidFill>
                <a:latin typeface="Arial"/>
                <a:ea typeface="Arial"/>
                <a:cs typeface="Arial"/>
                <a:sym typeface="Arial"/>
              </a:rPr>
              <a:t> Support for multiple languages to reach a broader audience.</a:t>
            </a:r>
            <a:endParaRPr sz="1100">
              <a:solidFill>
                <a:srgbClr val="000000"/>
              </a:solidFill>
              <a:latin typeface="Arial"/>
              <a:ea typeface="Arial"/>
              <a:cs typeface="Arial"/>
              <a:sym typeface="Arial"/>
            </a:endParaRPr>
          </a:p>
          <a:p>
            <a:pPr indent="0" lvl="0" marL="457200" rtl="0" algn="l">
              <a:spcBef>
                <a:spcPts val="1000"/>
              </a:spcBef>
              <a:spcAft>
                <a:spcPts val="0"/>
              </a:spcAft>
              <a:buNone/>
            </a:pPr>
            <a:r>
              <a:t/>
            </a:r>
            <a:endParaRPr/>
          </a:p>
          <a:p>
            <a:pPr indent="0" lvl="0" marL="0" rtl="0" algn="l">
              <a:spcBef>
                <a:spcPts val="1000"/>
              </a:spcBef>
              <a:spcAft>
                <a:spcPts val="1000"/>
              </a:spcAft>
              <a:buNone/>
            </a:pPr>
            <a:r>
              <a:t/>
            </a:r>
            <a:endParaRPr/>
          </a:p>
        </p:txBody>
      </p:sp>
      <p:sp>
        <p:nvSpPr>
          <p:cNvPr id="231" name="Google Shape;231;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Scope</a:t>
            </a:r>
            <a:endParaRPr sz="3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5" name="Shape 235"/>
        <p:cNvGrpSpPr/>
        <p:nvPr/>
      </p:nvGrpSpPr>
      <p:grpSpPr>
        <a:xfrm>
          <a:off x="0" y="0"/>
          <a:ext cx="0" cy="0"/>
          <a:chOff x="0" y="0"/>
          <a:chExt cx="0" cy="0"/>
        </a:xfrm>
      </p:grpSpPr>
      <p:sp>
        <p:nvSpPr>
          <p:cNvPr id="236" name="Google Shape;236;p3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a:p>
        </p:txBody>
      </p:sp>
      <p:pic>
        <p:nvPicPr>
          <p:cNvPr id="237" name="Google Shape;237;p30" title="Tolkie GIF"/>
          <p:cNvPicPr preferRelativeResize="0"/>
          <p:nvPr/>
        </p:nvPicPr>
        <p:blipFill>
          <a:blip r:embed="rId3">
            <a:alphaModFix/>
          </a:blip>
          <a:stretch>
            <a:fillRect/>
          </a:stretch>
        </p:blipFill>
        <p:spPr>
          <a:xfrm>
            <a:off x="4654325" y="709850"/>
            <a:ext cx="3416500" cy="3416500"/>
          </a:xfrm>
          <a:prstGeom prst="rect">
            <a:avLst/>
          </a:prstGeom>
          <a:noFill/>
          <a:ln>
            <a:noFill/>
          </a:ln>
        </p:spPr>
      </p:pic>
      <p:sp>
        <p:nvSpPr>
          <p:cNvPr id="238" name="Google Shape;238;p30"/>
          <p:cNvSpPr txBox="1"/>
          <p:nvPr/>
        </p:nvSpPr>
        <p:spPr>
          <a:xfrm>
            <a:off x="948225" y="2168325"/>
            <a:ext cx="2968800" cy="165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800">
                <a:solidFill>
                  <a:schemeClr val="lt1"/>
                </a:solidFill>
              </a:rPr>
              <a:t>PROJECT LINK: https://github.com/ritika362/Mental-Wellness-Companion-App.git</a:t>
            </a:r>
            <a:endParaRPr sz="1800">
              <a:solidFill>
                <a:schemeClr val="lt1"/>
              </a:solidFill>
            </a:endParaRPr>
          </a:p>
          <a:p>
            <a:pPr indent="0" lvl="0" marL="0" rtl="0" algn="l">
              <a:spcBef>
                <a:spcPts val="120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44" name="Shape 144"/>
        <p:cNvGrpSpPr/>
        <p:nvPr/>
      </p:nvGrpSpPr>
      <p:grpSpPr>
        <a:xfrm>
          <a:off x="0" y="0"/>
          <a:ext cx="0" cy="0"/>
          <a:chOff x="0" y="0"/>
          <a:chExt cx="0" cy="0"/>
        </a:xfrm>
      </p:grpSpPr>
      <p:sp>
        <p:nvSpPr>
          <p:cNvPr id="145" name="Google Shape;145;p18"/>
          <p:cNvSpPr txBox="1"/>
          <p:nvPr>
            <p:ph type="title"/>
          </p:nvPr>
        </p:nvSpPr>
        <p:spPr>
          <a:xfrm>
            <a:off x="555475" y="572125"/>
            <a:ext cx="2915700" cy="65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46" name="Google Shape;146;p18"/>
          <p:cNvSpPr txBox="1"/>
          <p:nvPr>
            <p:ph idx="4294967295" type="subTitle"/>
          </p:nvPr>
        </p:nvSpPr>
        <p:spPr>
          <a:xfrm>
            <a:off x="502400" y="1374500"/>
            <a:ext cx="4480200" cy="3342300"/>
          </a:xfrm>
          <a:prstGeom prst="rect">
            <a:avLst/>
          </a:prstGeom>
          <a:solidFill>
            <a:srgbClr val="F3F3F3"/>
          </a:solidFill>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u="sng">
                <a:solidFill>
                  <a:schemeClr val="accent2"/>
                </a:solidFill>
                <a:hlinkClick action="ppaction://hlinksldjump" r:id="rId3">
                  <a:extLst>
                    <a:ext uri="{A12FA001-AC4F-418D-AE19-62706E023703}">
                      <ahyp:hlinkClr val="tx"/>
                    </a:ext>
                  </a:extLst>
                </a:hlinkClick>
              </a:rPr>
              <a:t>The Problem</a:t>
            </a:r>
            <a:endParaRPr sz="1600">
              <a:solidFill>
                <a:schemeClr val="accent2"/>
              </a:solidFill>
            </a:endParaRPr>
          </a:p>
          <a:p>
            <a:pPr indent="-311150" lvl="0" marL="457200" rtl="0" algn="l">
              <a:spcBef>
                <a:spcPts val="1600"/>
              </a:spcBef>
              <a:spcAft>
                <a:spcPts val="0"/>
              </a:spcAft>
              <a:buClr>
                <a:srgbClr val="0D0D0D"/>
              </a:buClr>
              <a:buSzPts val="1300"/>
              <a:buChar char="❏"/>
            </a:pPr>
            <a:r>
              <a:rPr lang="en" sz="1200">
                <a:solidFill>
                  <a:srgbClr val="0D0D0D"/>
                </a:solidFill>
                <a:highlight>
                  <a:srgbClr val="F4F4F4"/>
                </a:highlight>
                <a:latin typeface="Arial"/>
                <a:ea typeface="Arial"/>
                <a:cs typeface="Arial"/>
                <a:sym typeface="Arial"/>
              </a:rPr>
              <a:t>Design a mobile application in Flutter to promote mental wellness. Offer features like guided meditations, breathing exercises, mood tracking, and journaling prompts.</a:t>
            </a:r>
            <a:endParaRPr sz="1200">
              <a:solidFill>
                <a:srgbClr val="0D0D0D"/>
              </a:solidFill>
              <a:highlight>
                <a:srgbClr val="F4F4F4"/>
              </a:highlight>
              <a:latin typeface="Arial"/>
              <a:ea typeface="Arial"/>
              <a:cs typeface="Arial"/>
              <a:sym typeface="Arial"/>
            </a:endParaRPr>
          </a:p>
          <a:p>
            <a:pPr indent="-311150" lvl="0" marL="457200" rtl="0" algn="l">
              <a:spcBef>
                <a:spcPts val="0"/>
              </a:spcBef>
              <a:spcAft>
                <a:spcPts val="0"/>
              </a:spcAft>
              <a:buClr>
                <a:srgbClr val="0D0D0D"/>
              </a:buClr>
              <a:buSzPts val="1300"/>
              <a:buChar char="❏"/>
            </a:pPr>
            <a:r>
              <a:rPr lang="en" sz="700">
                <a:solidFill>
                  <a:srgbClr val="0D0D0D"/>
                </a:solidFill>
                <a:latin typeface="Times New Roman"/>
                <a:ea typeface="Times New Roman"/>
                <a:cs typeface="Times New Roman"/>
                <a:sym typeface="Times New Roman"/>
              </a:rPr>
              <a:t> </a:t>
            </a:r>
            <a:r>
              <a:rPr lang="en" sz="1200">
                <a:solidFill>
                  <a:srgbClr val="0D0D0D"/>
                </a:solidFill>
                <a:highlight>
                  <a:srgbClr val="F4F4F4"/>
                </a:highlight>
                <a:latin typeface="Arial"/>
                <a:ea typeface="Arial"/>
                <a:cs typeface="Arial"/>
                <a:sym typeface="Arial"/>
              </a:rPr>
              <a:t>I</a:t>
            </a:r>
            <a:r>
              <a:rPr lang="en" sz="1200">
                <a:solidFill>
                  <a:srgbClr val="0D0D0D"/>
                </a:solidFill>
                <a:highlight>
                  <a:srgbClr val="F4F4F4"/>
                </a:highlight>
                <a:latin typeface="Arial"/>
                <a:ea typeface="Arial"/>
                <a:cs typeface="Arial"/>
                <a:sym typeface="Arial"/>
              </a:rPr>
              <a:t>ntegrate with mental health resources (if APIs are available) or provide curated content.</a:t>
            </a:r>
            <a:endParaRPr sz="1200">
              <a:solidFill>
                <a:srgbClr val="0D0D0D"/>
              </a:solidFill>
              <a:highlight>
                <a:srgbClr val="F4F4F4"/>
              </a:highlight>
              <a:latin typeface="Arial"/>
              <a:ea typeface="Arial"/>
              <a:cs typeface="Arial"/>
              <a:sym typeface="Arial"/>
            </a:endParaRPr>
          </a:p>
          <a:p>
            <a:pPr indent="-311150" lvl="0" marL="457200" rtl="0" algn="l">
              <a:spcBef>
                <a:spcPts val="0"/>
              </a:spcBef>
              <a:spcAft>
                <a:spcPts val="0"/>
              </a:spcAft>
              <a:buClr>
                <a:srgbClr val="0D0D0D"/>
              </a:buClr>
              <a:buSzPts val="1300"/>
              <a:buChar char="❏"/>
            </a:pPr>
            <a:r>
              <a:rPr lang="en" sz="1200">
                <a:solidFill>
                  <a:srgbClr val="0D0D0D"/>
                </a:solidFill>
                <a:highlight>
                  <a:srgbClr val="F4F4F4"/>
                </a:highlight>
                <a:latin typeface="Arial"/>
                <a:ea typeface="Arial"/>
                <a:cs typeface="Arial"/>
                <a:sym typeface="Arial"/>
              </a:rPr>
              <a:t>Include features for setting goals, reminders, and celebrating progress.</a:t>
            </a:r>
            <a:endParaRPr sz="1200">
              <a:solidFill>
                <a:srgbClr val="0D0D0D"/>
              </a:solidFill>
              <a:highlight>
                <a:srgbClr val="F4F4F4"/>
              </a:highlight>
              <a:latin typeface="Arial"/>
              <a:ea typeface="Arial"/>
              <a:cs typeface="Arial"/>
              <a:sym typeface="Arial"/>
            </a:endParaRPr>
          </a:p>
          <a:p>
            <a:pPr indent="-311150" lvl="0" marL="457200" rtl="0" algn="l">
              <a:spcBef>
                <a:spcPts val="0"/>
              </a:spcBef>
              <a:spcAft>
                <a:spcPts val="0"/>
              </a:spcAft>
              <a:buSzPts val="1300"/>
              <a:buChar char="❏"/>
            </a:pPr>
            <a:r>
              <a:rPr lang="en" sz="1200">
                <a:solidFill>
                  <a:srgbClr val="0D0D0D"/>
                </a:solidFill>
                <a:highlight>
                  <a:srgbClr val="F4F4F4"/>
                </a:highlight>
                <a:latin typeface="Arial"/>
                <a:ea typeface="Arial"/>
                <a:cs typeface="Arial"/>
                <a:sym typeface="Arial"/>
              </a:rPr>
              <a:t>Utilize state management (Provider or Bloc) to personalize user experience based on mood and progress.</a:t>
            </a:r>
            <a:endParaRPr sz="1200">
              <a:solidFill>
                <a:srgbClr val="0D0D0D"/>
              </a:solidFill>
              <a:highlight>
                <a:srgbClr val="F4F4F4"/>
              </a:highlight>
              <a:latin typeface="Arial"/>
              <a:ea typeface="Arial"/>
              <a:cs typeface="Arial"/>
              <a:sym typeface="Arial"/>
            </a:endParaRPr>
          </a:p>
          <a:p>
            <a:pPr indent="-228600" lvl="0" marL="0" rtl="0" algn="l">
              <a:spcBef>
                <a:spcPts val="1200"/>
              </a:spcBef>
              <a:spcAft>
                <a:spcPts val="1200"/>
              </a:spcAft>
              <a:buNone/>
            </a:pPr>
            <a:r>
              <a:t/>
            </a:r>
            <a:endParaRPr sz="700">
              <a:solidFill>
                <a:srgbClr val="0D0D0D"/>
              </a:solidFill>
              <a:latin typeface="Times New Roman"/>
              <a:ea typeface="Times New Roman"/>
              <a:cs typeface="Times New Roman"/>
              <a:sym typeface="Times New Roman"/>
            </a:endParaRPr>
          </a:p>
        </p:txBody>
      </p:sp>
      <p:pic>
        <p:nvPicPr>
          <p:cNvPr id="147" name="Google Shape;147;p18" title="Kjh GIF"/>
          <p:cNvPicPr preferRelativeResize="0"/>
          <p:nvPr/>
        </p:nvPicPr>
        <p:blipFill>
          <a:blip r:embed="rId4">
            <a:alphaModFix/>
          </a:blip>
          <a:stretch>
            <a:fillRect/>
          </a:stretch>
        </p:blipFill>
        <p:spPr>
          <a:xfrm>
            <a:off x="5334125" y="200025"/>
            <a:ext cx="3390900" cy="4743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1" name="Shape 151"/>
        <p:cNvGrpSpPr/>
        <p:nvPr/>
      </p:nvGrpSpPr>
      <p:grpSpPr>
        <a:xfrm>
          <a:off x="0" y="0"/>
          <a:ext cx="0" cy="0"/>
          <a:chOff x="0" y="0"/>
          <a:chExt cx="0" cy="0"/>
        </a:xfrm>
      </p:grpSpPr>
      <p:sp>
        <p:nvSpPr>
          <p:cNvPr id="152" name="Google Shape;152;p19"/>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Project Description</a:t>
            </a:r>
            <a:endParaRPr/>
          </a:p>
        </p:txBody>
      </p:sp>
      <p:sp>
        <p:nvSpPr>
          <p:cNvPr id="153" name="Google Shape;153;p19"/>
          <p:cNvSpPr txBox="1"/>
          <p:nvPr/>
        </p:nvSpPr>
        <p:spPr>
          <a:xfrm>
            <a:off x="859050" y="1913850"/>
            <a:ext cx="4754100" cy="23397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highlight>
                  <a:schemeClr val="lt1"/>
                </a:highlight>
              </a:rPr>
              <a:t>The Mental Wellness Companion app aims to support users in managing their mental well-being through a comprehensive set of tools. These include guided meditations, breathing exercises, mood tracking, and journaling prompts. By leveraging state management techniques and integrating with available mental health resources, the app offers personalized experiences to promote mental wellness. The app also features goal-setting and reminder functionalities to help users maintain their mental health routines</a:t>
            </a:r>
            <a:endParaRPr sz="1600">
              <a:highlight>
                <a:schemeClr val="lt1"/>
              </a:highlight>
            </a:endParaRPr>
          </a:p>
        </p:txBody>
      </p:sp>
      <p:pic>
        <p:nvPicPr>
          <p:cNvPr id="154" name="Google Shape;154;p19" title="File:Noun Project report icon 981271.svg - Wikimedia Commons"/>
          <p:cNvPicPr preferRelativeResize="0"/>
          <p:nvPr/>
        </p:nvPicPr>
        <p:blipFill>
          <a:blip r:embed="rId3">
            <a:alphaModFix/>
          </a:blip>
          <a:stretch>
            <a:fillRect/>
          </a:stretch>
        </p:blipFill>
        <p:spPr>
          <a:xfrm>
            <a:off x="5613150" y="742475"/>
            <a:ext cx="3392099" cy="3883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Requirements</a:t>
            </a:r>
            <a:endParaRPr sz="3000"/>
          </a:p>
        </p:txBody>
      </p:sp>
      <p:sp>
        <p:nvSpPr>
          <p:cNvPr id="160" name="Google Shape;160;p20"/>
          <p:cNvSpPr txBox="1"/>
          <p:nvPr>
            <p:ph idx="2" type="body"/>
          </p:nvPr>
        </p:nvSpPr>
        <p:spPr>
          <a:xfrm>
            <a:off x="4897525" y="1352625"/>
            <a:ext cx="3782400" cy="3371100"/>
          </a:xfrm>
          <a:prstGeom prst="rect">
            <a:avLst/>
          </a:prstGeom>
        </p:spPr>
        <p:txBody>
          <a:bodyPr anchorCtr="0" anchor="t" bIns="91425" lIns="91425" spcFirstLastPara="1" rIns="91425" wrap="square" tIns="91425">
            <a:noAutofit/>
          </a:bodyPr>
          <a:lstStyle/>
          <a:p>
            <a:pPr indent="-457200" lvl="0" marL="685800" rtl="0" algn="l">
              <a:spcBef>
                <a:spcPts val="1200"/>
              </a:spcBef>
              <a:spcAft>
                <a:spcPts val="0"/>
              </a:spcAft>
              <a:buNone/>
            </a:pPr>
            <a:r>
              <a:rPr i="1" lang="en" sz="1200">
                <a:solidFill>
                  <a:srgbClr val="0F4761"/>
                </a:solidFill>
                <a:latin typeface="Arial"/>
                <a:ea typeface="Arial"/>
                <a:cs typeface="Arial"/>
                <a:sym typeface="Arial"/>
              </a:rPr>
              <a:t>1.1</a:t>
            </a:r>
            <a:r>
              <a:rPr lang="en" sz="700">
                <a:solidFill>
                  <a:srgbClr val="0F4761"/>
                </a:solidFill>
                <a:latin typeface="Times New Roman"/>
                <a:ea typeface="Times New Roman"/>
                <a:cs typeface="Times New Roman"/>
                <a:sym typeface="Times New Roman"/>
              </a:rPr>
              <a:t>                </a:t>
            </a:r>
            <a:r>
              <a:rPr lang="en" sz="1400">
                <a:solidFill>
                  <a:srgbClr val="0F4761"/>
                </a:solidFill>
                <a:latin typeface="Times New Roman"/>
                <a:ea typeface="Times New Roman"/>
                <a:cs typeface="Times New Roman"/>
                <a:sym typeface="Times New Roman"/>
              </a:rPr>
              <a:t> </a:t>
            </a:r>
            <a:r>
              <a:rPr i="1" lang="en" sz="1400">
                <a:solidFill>
                  <a:srgbClr val="0F4761"/>
                </a:solidFill>
                <a:latin typeface="Arial"/>
                <a:ea typeface="Arial"/>
                <a:cs typeface="Arial"/>
                <a:sym typeface="Arial"/>
              </a:rPr>
              <a:t>Hardware Requirements</a:t>
            </a:r>
            <a:endParaRPr i="1" sz="1400">
              <a:solidFill>
                <a:srgbClr val="0F4761"/>
              </a:solidFill>
              <a:latin typeface="Arial"/>
              <a:ea typeface="Arial"/>
              <a:cs typeface="Arial"/>
              <a:sym typeface="Arial"/>
            </a:endParaRPr>
          </a:p>
          <a:p>
            <a:pPr indent="-311150" lvl="0" marL="457200" rtl="0" algn="l">
              <a:spcBef>
                <a:spcPts val="1200"/>
              </a:spcBef>
              <a:spcAft>
                <a:spcPts val="0"/>
              </a:spcAft>
              <a:buClr>
                <a:srgbClr val="000000"/>
              </a:buClr>
              <a:buSzPts val="1300"/>
              <a:buChar char="●"/>
            </a:pPr>
            <a:r>
              <a:rPr lang="en" sz="700">
                <a:solidFill>
                  <a:srgbClr val="000000"/>
                </a:solidFill>
                <a:latin typeface="Times New Roman"/>
                <a:ea typeface="Times New Roman"/>
                <a:cs typeface="Times New Roman"/>
                <a:sym typeface="Times New Roman"/>
              </a:rPr>
              <a:t>       </a:t>
            </a:r>
            <a:r>
              <a:rPr lang="en" sz="1200">
                <a:solidFill>
                  <a:srgbClr val="000000"/>
                </a:solidFill>
                <a:latin typeface="Arial"/>
                <a:ea typeface="Arial"/>
                <a:cs typeface="Arial"/>
                <a:sym typeface="Arial"/>
              </a:rPr>
              <a:t>Smartphone or tablet running iOS or Android</a:t>
            </a:r>
            <a:endParaRPr sz="1200">
              <a:solidFill>
                <a:srgbClr val="000000"/>
              </a:solidFill>
              <a:latin typeface="Arial"/>
              <a:ea typeface="Arial"/>
              <a:cs typeface="Arial"/>
              <a:sym typeface="Arial"/>
            </a:endParaRPr>
          </a:p>
          <a:p>
            <a:pPr indent="-311150" lvl="0" marL="457200" rtl="0" algn="l">
              <a:spcBef>
                <a:spcPts val="0"/>
              </a:spcBef>
              <a:spcAft>
                <a:spcPts val="0"/>
              </a:spcAft>
              <a:buClr>
                <a:srgbClr val="000000"/>
              </a:buClr>
              <a:buSzPts val="1300"/>
              <a:buChar char="●"/>
            </a:pPr>
            <a:r>
              <a:rPr lang="en" sz="700">
                <a:solidFill>
                  <a:srgbClr val="000000"/>
                </a:solidFill>
                <a:latin typeface="Times New Roman"/>
                <a:ea typeface="Times New Roman"/>
                <a:cs typeface="Times New Roman"/>
                <a:sym typeface="Times New Roman"/>
              </a:rPr>
              <a:t>       </a:t>
            </a:r>
            <a:r>
              <a:rPr lang="en" sz="1200">
                <a:solidFill>
                  <a:srgbClr val="000000"/>
                </a:solidFill>
                <a:latin typeface="Arial"/>
                <a:ea typeface="Arial"/>
                <a:cs typeface="Arial"/>
                <a:sym typeface="Arial"/>
              </a:rPr>
              <a:t>Internet connectivity for accessing curated content and mental health resources</a:t>
            </a:r>
            <a:endParaRPr b="1" sz="1600">
              <a:solidFill>
                <a:schemeClr val="dk1"/>
              </a:solidFill>
            </a:endParaRPr>
          </a:p>
          <a:p>
            <a:pPr indent="-457200" lvl="0" marL="685800" rtl="0" algn="l">
              <a:spcBef>
                <a:spcPts val="1200"/>
              </a:spcBef>
              <a:spcAft>
                <a:spcPts val="0"/>
              </a:spcAft>
              <a:buNone/>
            </a:pPr>
            <a:r>
              <a:rPr i="1" lang="en" sz="1200">
                <a:solidFill>
                  <a:srgbClr val="0F4761"/>
                </a:solidFill>
                <a:latin typeface="Arial"/>
                <a:ea typeface="Arial"/>
                <a:cs typeface="Arial"/>
                <a:sym typeface="Arial"/>
              </a:rPr>
              <a:t>1.2</a:t>
            </a:r>
            <a:r>
              <a:rPr lang="en" sz="700">
                <a:solidFill>
                  <a:srgbClr val="0F4761"/>
                </a:solidFill>
                <a:latin typeface="Times New Roman"/>
                <a:ea typeface="Times New Roman"/>
                <a:cs typeface="Times New Roman"/>
                <a:sym typeface="Times New Roman"/>
              </a:rPr>
              <a:t>             </a:t>
            </a:r>
            <a:r>
              <a:rPr i="1" lang="en" sz="1400">
                <a:solidFill>
                  <a:srgbClr val="0F4761"/>
                </a:solidFill>
                <a:latin typeface="Arial"/>
                <a:ea typeface="Arial"/>
                <a:cs typeface="Arial"/>
                <a:sym typeface="Arial"/>
              </a:rPr>
              <a:t>Software Requirements</a:t>
            </a:r>
            <a:endParaRPr i="1" sz="1400">
              <a:solidFill>
                <a:srgbClr val="0F4761"/>
              </a:solidFill>
              <a:latin typeface="Arial"/>
              <a:ea typeface="Arial"/>
              <a:cs typeface="Arial"/>
              <a:sym typeface="Arial"/>
            </a:endParaRPr>
          </a:p>
          <a:p>
            <a:pPr indent="-311150" lvl="0" marL="457200" rtl="0" algn="l">
              <a:spcBef>
                <a:spcPts val="1200"/>
              </a:spcBef>
              <a:spcAft>
                <a:spcPts val="0"/>
              </a:spcAft>
              <a:buClr>
                <a:srgbClr val="000000"/>
              </a:buClr>
              <a:buSzPts val="1300"/>
              <a:buChar char="●"/>
            </a:pPr>
            <a:r>
              <a:rPr lang="en" sz="1200">
                <a:solidFill>
                  <a:srgbClr val="000000"/>
                </a:solidFill>
                <a:latin typeface="Arial"/>
                <a:ea typeface="Arial"/>
                <a:cs typeface="Arial"/>
                <a:sym typeface="Arial"/>
              </a:rPr>
              <a:t>   </a:t>
            </a:r>
            <a:r>
              <a:rPr lang="en" sz="700">
                <a:solidFill>
                  <a:srgbClr val="000000"/>
                </a:solidFill>
                <a:latin typeface="Times New Roman"/>
                <a:ea typeface="Times New Roman"/>
                <a:cs typeface="Times New Roman"/>
                <a:sym typeface="Times New Roman"/>
              </a:rPr>
              <a:t>  </a:t>
            </a:r>
            <a:r>
              <a:rPr lang="en" sz="1200">
                <a:solidFill>
                  <a:srgbClr val="000000"/>
                </a:solidFill>
                <a:latin typeface="Arial"/>
                <a:ea typeface="Arial"/>
                <a:cs typeface="Arial"/>
                <a:sym typeface="Arial"/>
              </a:rPr>
              <a:t>Flutter SDK</a:t>
            </a:r>
            <a:endParaRPr sz="1200">
              <a:solidFill>
                <a:srgbClr val="000000"/>
              </a:solidFill>
              <a:latin typeface="Arial"/>
              <a:ea typeface="Arial"/>
              <a:cs typeface="Arial"/>
              <a:sym typeface="Arial"/>
            </a:endParaRPr>
          </a:p>
          <a:p>
            <a:pPr indent="-311150" lvl="0" marL="457200" rtl="0" algn="l">
              <a:spcBef>
                <a:spcPts val="0"/>
              </a:spcBef>
              <a:spcAft>
                <a:spcPts val="0"/>
              </a:spcAft>
              <a:buClr>
                <a:srgbClr val="000000"/>
              </a:buClr>
              <a:buSzPts val="1300"/>
              <a:buChar char="●"/>
            </a:pPr>
            <a:r>
              <a:rPr lang="en" sz="1200">
                <a:solidFill>
                  <a:srgbClr val="000000"/>
                </a:solidFill>
                <a:latin typeface="Arial"/>
                <a:ea typeface="Arial"/>
                <a:cs typeface="Arial"/>
                <a:sym typeface="Arial"/>
              </a:rPr>
              <a:t>  </a:t>
            </a:r>
            <a:r>
              <a:rPr lang="en" sz="700">
                <a:solidFill>
                  <a:srgbClr val="000000"/>
                </a:solidFill>
                <a:latin typeface="Times New Roman"/>
                <a:ea typeface="Times New Roman"/>
                <a:cs typeface="Times New Roman"/>
                <a:sym typeface="Times New Roman"/>
              </a:rPr>
              <a:t>  </a:t>
            </a:r>
            <a:r>
              <a:rPr lang="en" sz="1200">
                <a:solidFill>
                  <a:srgbClr val="000000"/>
                </a:solidFill>
                <a:latin typeface="Arial"/>
                <a:ea typeface="Arial"/>
                <a:cs typeface="Arial"/>
                <a:sym typeface="Arial"/>
              </a:rPr>
              <a:t>Dart programming language</a:t>
            </a:r>
            <a:endParaRPr sz="1200">
              <a:solidFill>
                <a:srgbClr val="000000"/>
              </a:solidFill>
              <a:latin typeface="Arial"/>
              <a:ea typeface="Arial"/>
              <a:cs typeface="Arial"/>
              <a:sym typeface="Arial"/>
            </a:endParaRPr>
          </a:p>
          <a:p>
            <a:pPr indent="-311150" lvl="0" marL="457200" rtl="0" algn="l">
              <a:spcBef>
                <a:spcPts val="0"/>
              </a:spcBef>
              <a:spcAft>
                <a:spcPts val="0"/>
              </a:spcAft>
              <a:buClr>
                <a:srgbClr val="000000"/>
              </a:buClr>
              <a:buSzPts val="1300"/>
              <a:buChar char="●"/>
            </a:pPr>
            <a:r>
              <a:rPr lang="en" sz="1200">
                <a:solidFill>
                  <a:srgbClr val="000000"/>
                </a:solidFill>
                <a:latin typeface="Arial"/>
                <a:ea typeface="Arial"/>
                <a:cs typeface="Arial"/>
                <a:sym typeface="Arial"/>
              </a:rPr>
              <a:t>  </a:t>
            </a:r>
            <a:r>
              <a:rPr lang="en" sz="700">
                <a:solidFill>
                  <a:srgbClr val="000000"/>
                </a:solidFill>
                <a:latin typeface="Times New Roman"/>
                <a:ea typeface="Times New Roman"/>
                <a:cs typeface="Times New Roman"/>
                <a:sym typeface="Times New Roman"/>
              </a:rPr>
              <a:t>  </a:t>
            </a:r>
            <a:r>
              <a:rPr lang="en" sz="1200">
                <a:solidFill>
                  <a:srgbClr val="000000"/>
                </a:solidFill>
                <a:latin typeface="Arial"/>
                <a:ea typeface="Arial"/>
                <a:cs typeface="Arial"/>
                <a:sym typeface="Arial"/>
              </a:rPr>
              <a:t>Visual Studio Code</a:t>
            </a:r>
            <a:endParaRPr sz="1200">
              <a:solidFill>
                <a:srgbClr val="000000"/>
              </a:solidFill>
              <a:latin typeface="Arial"/>
              <a:ea typeface="Arial"/>
              <a:cs typeface="Arial"/>
              <a:sym typeface="Arial"/>
            </a:endParaRPr>
          </a:p>
          <a:p>
            <a:pPr indent="-311150" lvl="0" marL="457200" rtl="0" algn="l">
              <a:spcBef>
                <a:spcPts val="0"/>
              </a:spcBef>
              <a:spcAft>
                <a:spcPts val="0"/>
              </a:spcAft>
              <a:buClr>
                <a:srgbClr val="000000"/>
              </a:buClr>
              <a:buSzPts val="1300"/>
              <a:buChar char="●"/>
            </a:pPr>
            <a:r>
              <a:rPr lang="en" sz="1200">
                <a:solidFill>
                  <a:srgbClr val="000000"/>
                </a:solidFill>
                <a:latin typeface="Arial"/>
                <a:ea typeface="Arial"/>
                <a:cs typeface="Arial"/>
                <a:sym typeface="Arial"/>
              </a:rPr>
              <a:t>  </a:t>
            </a:r>
            <a:r>
              <a:rPr lang="en" sz="700">
                <a:solidFill>
                  <a:srgbClr val="000000"/>
                </a:solidFill>
                <a:latin typeface="Times New Roman"/>
                <a:ea typeface="Times New Roman"/>
                <a:cs typeface="Times New Roman"/>
                <a:sym typeface="Times New Roman"/>
              </a:rPr>
              <a:t>  </a:t>
            </a:r>
            <a:r>
              <a:rPr lang="en" sz="1200">
                <a:solidFill>
                  <a:srgbClr val="000000"/>
                </a:solidFill>
                <a:latin typeface="Arial"/>
                <a:ea typeface="Arial"/>
                <a:cs typeface="Arial"/>
                <a:sym typeface="Arial"/>
              </a:rPr>
              <a:t>APIs for mental health resources </a:t>
            </a:r>
            <a:endParaRPr sz="1200">
              <a:solidFill>
                <a:srgbClr val="000000"/>
              </a:solidFill>
              <a:latin typeface="Arial"/>
              <a:ea typeface="Arial"/>
              <a:cs typeface="Arial"/>
              <a:sym typeface="Arial"/>
            </a:endParaRPr>
          </a:p>
          <a:p>
            <a:pPr indent="0" lvl="0" marL="0" rtl="0" algn="l">
              <a:spcBef>
                <a:spcPts val="1200"/>
              </a:spcBef>
              <a:spcAft>
                <a:spcPts val="0"/>
              </a:spcAft>
              <a:buNone/>
            </a:pPr>
            <a:r>
              <a:t/>
            </a:r>
            <a:endParaRPr b="1" sz="1600">
              <a:solidFill>
                <a:schemeClr val="dk1"/>
              </a:solidFill>
            </a:endParaRPr>
          </a:p>
          <a:p>
            <a:pPr indent="0" lvl="0" marL="0" rtl="0" algn="l">
              <a:spcBef>
                <a:spcPts val="1000"/>
              </a:spcBef>
              <a:spcAft>
                <a:spcPts val="0"/>
              </a:spcAft>
              <a:buNone/>
            </a:pPr>
            <a:r>
              <a:t/>
            </a:r>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1"/>
          <p:cNvSpPr txBox="1"/>
          <p:nvPr>
            <p:ph type="title"/>
          </p:nvPr>
        </p:nvSpPr>
        <p:spPr>
          <a:xfrm>
            <a:off x="667800" y="1463775"/>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lt1"/>
                </a:solidFill>
                <a:latin typeface="Arial"/>
                <a:ea typeface="Arial"/>
                <a:cs typeface="Arial"/>
                <a:sym typeface="Arial"/>
              </a:rPr>
              <a:t>FEATURE OVERVIEW</a:t>
            </a:r>
            <a:endParaRPr sz="4400">
              <a:solidFill>
                <a:schemeClr val="lt1"/>
              </a:solidFill>
            </a:endParaRPr>
          </a:p>
        </p:txBody>
      </p:sp>
      <p:sp>
        <p:nvSpPr>
          <p:cNvPr id="166" name="Google Shape;166;p2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chemeClr val="dk1"/>
              </a:buClr>
              <a:buSzPts val="1600"/>
              <a:buChar char="➢"/>
            </a:pPr>
            <a:r>
              <a:rPr b="1" lang="en" sz="1600">
                <a:solidFill>
                  <a:schemeClr val="dk1"/>
                </a:solidFill>
              </a:rPr>
              <a:t>Guided meditations</a:t>
            </a:r>
            <a:endParaRPr b="1" sz="1600">
              <a:solidFill>
                <a:schemeClr val="dk1"/>
              </a:solidFill>
            </a:endParaRPr>
          </a:p>
          <a:p>
            <a:pPr indent="-330200" lvl="0" marL="457200" rtl="0" algn="l">
              <a:lnSpc>
                <a:spcPct val="150000"/>
              </a:lnSpc>
              <a:spcBef>
                <a:spcPts val="0"/>
              </a:spcBef>
              <a:spcAft>
                <a:spcPts val="0"/>
              </a:spcAft>
              <a:buClr>
                <a:schemeClr val="dk1"/>
              </a:buClr>
              <a:buSzPts val="1600"/>
              <a:buChar char="➢"/>
            </a:pPr>
            <a:r>
              <a:rPr b="1" lang="en" sz="1600">
                <a:solidFill>
                  <a:schemeClr val="dk1"/>
                </a:solidFill>
              </a:rPr>
              <a:t>Breathing exercises</a:t>
            </a:r>
            <a:endParaRPr b="1" sz="1600">
              <a:solidFill>
                <a:schemeClr val="dk1"/>
              </a:solidFill>
            </a:endParaRPr>
          </a:p>
          <a:p>
            <a:pPr indent="-330200" lvl="0" marL="457200" rtl="0" algn="l">
              <a:lnSpc>
                <a:spcPct val="150000"/>
              </a:lnSpc>
              <a:spcBef>
                <a:spcPts val="0"/>
              </a:spcBef>
              <a:spcAft>
                <a:spcPts val="0"/>
              </a:spcAft>
              <a:buClr>
                <a:schemeClr val="dk1"/>
              </a:buClr>
              <a:buSzPts val="1600"/>
              <a:buChar char="➢"/>
            </a:pPr>
            <a:r>
              <a:rPr b="1" lang="en" sz="1600">
                <a:solidFill>
                  <a:schemeClr val="dk1"/>
                </a:solidFill>
              </a:rPr>
              <a:t>Mood tracking</a:t>
            </a:r>
            <a:endParaRPr b="1" sz="1600">
              <a:solidFill>
                <a:schemeClr val="dk1"/>
              </a:solidFill>
            </a:endParaRPr>
          </a:p>
          <a:p>
            <a:pPr indent="-330200" lvl="0" marL="457200" rtl="0" algn="l">
              <a:lnSpc>
                <a:spcPct val="150000"/>
              </a:lnSpc>
              <a:spcBef>
                <a:spcPts val="0"/>
              </a:spcBef>
              <a:spcAft>
                <a:spcPts val="0"/>
              </a:spcAft>
              <a:buClr>
                <a:schemeClr val="dk1"/>
              </a:buClr>
              <a:buSzPts val="1600"/>
              <a:buChar char="➢"/>
            </a:pPr>
            <a:r>
              <a:rPr b="1" lang="en" sz="1600">
                <a:solidFill>
                  <a:schemeClr val="dk1"/>
                </a:solidFill>
              </a:rPr>
              <a:t>Journaling </a:t>
            </a:r>
            <a:endParaRPr b="1" sz="1600">
              <a:solidFill>
                <a:schemeClr val="dk1"/>
              </a:solidFill>
            </a:endParaRPr>
          </a:p>
          <a:p>
            <a:pPr indent="-330200" lvl="0" marL="457200" rtl="0" algn="l">
              <a:lnSpc>
                <a:spcPct val="150000"/>
              </a:lnSpc>
              <a:spcBef>
                <a:spcPts val="0"/>
              </a:spcBef>
              <a:spcAft>
                <a:spcPts val="0"/>
              </a:spcAft>
              <a:buClr>
                <a:schemeClr val="dk1"/>
              </a:buClr>
              <a:buSzPts val="1600"/>
              <a:buChar char="➢"/>
            </a:pPr>
            <a:r>
              <a:rPr b="1" lang="en" sz="1600">
                <a:solidFill>
                  <a:schemeClr val="dk1"/>
                </a:solidFill>
              </a:rPr>
              <a:t>Goal setting and reminders</a:t>
            </a:r>
            <a:endParaRPr b="1" sz="1600">
              <a:solidFill>
                <a:schemeClr val="dk1"/>
              </a:solidFill>
            </a:endParaRPr>
          </a:p>
          <a:p>
            <a:pPr indent="0" lvl="0" marL="0" rtl="0" algn="l">
              <a:lnSpc>
                <a:spcPct val="150000"/>
              </a:lnSpc>
              <a:spcBef>
                <a:spcPts val="1000"/>
              </a:spcBef>
              <a:spcAft>
                <a:spcPts val="0"/>
              </a:spcAft>
              <a:buNone/>
            </a:pPr>
            <a:r>
              <a:t/>
            </a:r>
            <a:endParaRPr b="1" sz="1600">
              <a:solidFill>
                <a:schemeClr val="dk1"/>
              </a:solidFill>
            </a:endParaRPr>
          </a:p>
          <a:p>
            <a:pPr indent="0" lvl="0" marL="0" rtl="0" algn="l">
              <a:lnSpc>
                <a:spcPct val="115000"/>
              </a:lnSpc>
              <a:spcBef>
                <a:spcPts val="10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2"/>
          <p:cNvSpPr txBox="1"/>
          <p:nvPr/>
        </p:nvSpPr>
        <p:spPr>
          <a:xfrm>
            <a:off x="904725" y="1483250"/>
            <a:ext cx="2327100" cy="83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chemeClr val="lt1"/>
                </a:solidFill>
                <a:latin typeface="Lato"/>
                <a:ea typeface="Lato"/>
                <a:cs typeface="Lato"/>
                <a:sym typeface="Lato"/>
              </a:rPr>
              <a:t>WORKFLOW</a:t>
            </a:r>
            <a:endParaRPr b="1" sz="2700">
              <a:solidFill>
                <a:schemeClr val="lt1"/>
              </a:solidFill>
              <a:latin typeface="Lato"/>
              <a:ea typeface="Lato"/>
              <a:cs typeface="Lato"/>
              <a:sym typeface="Lato"/>
            </a:endParaRPr>
          </a:p>
        </p:txBody>
      </p:sp>
      <p:pic>
        <p:nvPicPr>
          <p:cNvPr id="172" name="Google Shape;172;p22"/>
          <p:cNvPicPr preferRelativeResize="0"/>
          <p:nvPr/>
        </p:nvPicPr>
        <p:blipFill>
          <a:blip r:embed="rId3">
            <a:alphaModFix/>
          </a:blip>
          <a:stretch>
            <a:fillRect/>
          </a:stretch>
        </p:blipFill>
        <p:spPr>
          <a:xfrm>
            <a:off x="4417100" y="0"/>
            <a:ext cx="4726899"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3"/>
          <p:cNvSpPr txBox="1"/>
          <p:nvPr>
            <p:ph idx="2" type="body"/>
          </p:nvPr>
        </p:nvSpPr>
        <p:spPr>
          <a:xfrm>
            <a:off x="5174225" y="1318650"/>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78" name="Google Shape;178;p2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sz="3000"/>
          </a:p>
          <a:p>
            <a:pPr indent="0" lvl="0" marL="0" rtl="0" algn="l">
              <a:spcBef>
                <a:spcPts val="0"/>
              </a:spcBef>
              <a:spcAft>
                <a:spcPts val="0"/>
              </a:spcAft>
              <a:buNone/>
            </a:pPr>
            <a:r>
              <a:rPr b="0" lang="en"/>
              <a:t>Home Screen</a:t>
            </a:r>
            <a:endParaRPr b="0" sz="3000"/>
          </a:p>
        </p:txBody>
      </p:sp>
      <p:sp>
        <p:nvSpPr>
          <p:cNvPr id="179" name="Google Shape;179;p23"/>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Home screen with mood tracking and reminders</a:t>
            </a:r>
            <a:endParaRPr sz="1300"/>
          </a:p>
        </p:txBody>
      </p:sp>
      <p:pic>
        <p:nvPicPr>
          <p:cNvPr id="180" name="Google Shape;180;p23"/>
          <p:cNvPicPr preferRelativeResize="0"/>
          <p:nvPr/>
        </p:nvPicPr>
        <p:blipFill>
          <a:blip r:embed="rId3">
            <a:alphaModFix/>
          </a:blip>
          <a:stretch>
            <a:fillRect/>
          </a:stretch>
        </p:blipFill>
        <p:spPr>
          <a:xfrm>
            <a:off x="5080425" y="0"/>
            <a:ext cx="3468201"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86" name="Google Shape;186;p2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sz="3000"/>
          </a:p>
          <a:p>
            <a:pPr indent="0" lvl="0" marL="0" rtl="0" algn="l">
              <a:spcBef>
                <a:spcPts val="0"/>
              </a:spcBef>
              <a:spcAft>
                <a:spcPts val="0"/>
              </a:spcAft>
              <a:buNone/>
            </a:pPr>
            <a:r>
              <a:rPr b="0" lang="en"/>
              <a:t>Navigation</a:t>
            </a:r>
            <a:endParaRPr b="0" sz="3000"/>
          </a:p>
        </p:txBody>
      </p:sp>
      <p:sp>
        <p:nvSpPr>
          <p:cNvPr id="187" name="Google Shape;187;p24"/>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Bottom Navigation Bar for screen switching (bottom_navigation.dart).</a:t>
            </a:r>
            <a:endParaRPr sz="1300"/>
          </a:p>
        </p:txBody>
      </p:sp>
      <p:pic>
        <p:nvPicPr>
          <p:cNvPr id="188" name="Google Shape;188;p24"/>
          <p:cNvPicPr preferRelativeResize="0"/>
          <p:nvPr/>
        </p:nvPicPr>
        <p:blipFill>
          <a:blip r:embed="rId3">
            <a:alphaModFix/>
          </a:blip>
          <a:stretch>
            <a:fillRect/>
          </a:stretch>
        </p:blipFill>
        <p:spPr>
          <a:xfrm>
            <a:off x="5174224" y="0"/>
            <a:ext cx="3549075" cy="5143500"/>
          </a:xfrm>
          <a:prstGeom prst="rect">
            <a:avLst/>
          </a:prstGeom>
          <a:noFill/>
          <a:ln>
            <a:noFill/>
          </a:ln>
        </p:spPr>
      </p:pic>
      <p:cxnSp>
        <p:nvCxnSpPr>
          <p:cNvPr id="189" name="Google Shape;189;p24"/>
          <p:cNvCxnSpPr/>
          <p:nvPr/>
        </p:nvCxnSpPr>
        <p:spPr>
          <a:xfrm>
            <a:off x="5265300" y="2113950"/>
            <a:ext cx="1054800" cy="242490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5"/>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95" name="Google Shape;195;p25"/>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a:t>
            </a:r>
            <a:endParaRPr sz="3000"/>
          </a:p>
          <a:p>
            <a:pPr indent="0" lvl="0" marL="0" rtl="0" algn="l">
              <a:spcBef>
                <a:spcPts val="0"/>
              </a:spcBef>
              <a:spcAft>
                <a:spcPts val="0"/>
              </a:spcAft>
              <a:buNone/>
            </a:pPr>
            <a:r>
              <a:rPr b="0" lang="en"/>
              <a:t> Mood Tracking</a:t>
            </a:r>
            <a:endParaRPr b="0" sz="3000"/>
          </a:p>
        </p:txBody>
      </p:sp>
      <p:sp>
        <p:nvSpPr>
          <p:cNvPr id="196" name="Google Shape;196;p25"/>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Input mood and display history (mood_tracking_screen.dart).</a:t>
            </a:r>
            <a:endParaRPr sz="1300"/>
          </a:p>
        </p:txBody>
      </p:sp>
      <p:pic>
        <p:nvPicPr>
          <p:cNvPr id="197" name="Google Shape;197;p25"/>
          <p:cNvPicPr preferRelativeResize="0"/>
          <p:nvPr/>
        </p:nvPicPr>
        <p:blipFill>
          <a:blip r:embed="rId3">
            <a:alphaModFix/>
          </a:blip>
          <a:stretch>
            <a:fillRect/>
          </a:stretch>
        </p:blipFill>
        <p:spPr>
          <a:xfrm>
            <a:off x="4901496" y="43500"/>
            <a:ext cx="3441200"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